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86" r:id="rId2"/>
    <p:sldId id="260" r:id="rId3"/>
    <p:sldId id="274" r:id="rId4"/>
    <p:sldId id="275" r:id="rId5"/>
    <p:sldId id="276" r:id="rId6"/>
    <p:sldId id="277" r:id="rId7"/>
    <p:sldId id="278" r:id="rId8"/>
    <p:sldId id="279" r:id="rId9"/>
    <p:sldId id="280" r:id="rId10"/>
    <p:sldId id="281" r:id="rId11"/>
    <p:sldId id="282" r:id="rId12"/>
    <p:sldId id="261" r:id="rId13"/>
    <p:sldId id="268" r:id="rId14"/>
    <p:sldId id="269" r:id="rId15"/>
    <p:sldId id="270" r:id="rId16"/>
    <p:sldId id="271" r:id="rId17"/>
    <p:sldId id="272" r:id="rId18"/>
    <p:sldId id="273" r:id="rId19"/>
    <p:sldId id="262" r:id="rId20"/>
    <p:sldId id="257" r:id="rId21"/>
    <p:sldId id="258" r:id="rId22"/>
    <p:sldId id="259" r:id="rId23"/>
    <p:sldId id="283" r:id="rId24"/>
    <p:sldId id="284" r:id="rId25"/>
    <p:sldId id="285" r:id="rId26"/>
    <p:sldId id="25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039" autoAdjust="0"/>
    <p:restoredTop sz="94667" autoAdjust="0"/>
  </p:normalViewPr>
  <p:slideViewPr>
    <p:cSldViewPr>
      <p:cViewPr varScale="1">
        <p:scale>
          <a:sx n="165" d="100"/>
          <a:sy n="165" d="100"/>
        </p:scale>
        <p:origin x="-864" y="-10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522FF04-EC2A-4BF5-8097-EB137D178EC9}" type="datetimeFigureOut">
              <a:rPr lang="en-US" smtClean="0"/>
              <a:pPr/>
              <a:t>10/3/10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4FE3F2F-BF80-47CB-B360-05AE5EF3A7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2FF04-EC2A-4BF5-8097-EB137D178EC9}" type="datetimeFigureOut">
              <a:rPr lang="en-US" smtClean="0"/>
              <a:pPr/>
              <a:t>10/3/10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2FF04-EC2A-4BF5-8097-EB137D178EC9}" type="datetimeFigureOut">
              <a:rPr lang="en-US" smtClean="0"/>
              <a:pPr/>
              <a:t>10/3/10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2FF04-EC2A-4BF5-8097-EB137D178EC9}" type="datetimeFigureOut">
              <a:rPr lang="en-US" smtClean="0"/>
              <a:pPr/>
              <a:t>10/3/10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22FF04-EC2A-4BF5-8097-EB137D178EC9}" type="datetimeFigureOut">
              <a:rPr lang="en-US" smtClean="0"/>
              <a:pPr/>
              <a:t>10/3/10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22FF04-EC2A-4BF5-8097-EB137D178EC9}" type="datetimeFigureOut">
              <a:rPr lang="en-US" smtClean="0"/>
              <a:pPr/>
              <a:t>10/3/10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522FF04-EC2A-4BF5-8097-EB137D178EC9}" type="datetimeFigureOut">
              <a:rPr lang="en-US" smtClean="0"/>
              <a:pPr/>
              <a:t>10/3/10</a:t>
            </a:fld>
            <a:endParaRPr lang="en-US"/>
          </a:p>
        </p:txBody>
      </p:sp>
      <p:sp>
        <p:nvSpPr>
          <p:cNvPr id="27" name="Slide Number Placeholder 26"/>
          <p:cNvSpPr>
            <a:spLocks noGrp="1"/>
          </p:cNvSpPr>
          <p:nvPr>
            <p:ph type="sldNum" sz="quarter" idx="11"/>
          </p:nvPr>
        </p:nvSpPr>
        <p:spPr/>
        <p:txBody>
          <a:bodyPr rtlCol="0"/>
          <a:lstStyle/>
          <a:p>
            <a:fld id="{64FE3F2F-BF80-47CB-B360-05AE5EF3A7F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522FF04-EC2A-4BF5-8097-EB137D178EC9}" type="datetimeFigureOut">
              <a:rPr lang="en-US" smtClean="0"/>
              <a:pPr/>
              <a:t>10/3/10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4FE3F2F-BF80-47CB-B360-05AE5EF3A7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2FF04-EC2A-4BF5-8097-EB137D178EC9}" type="datetimeFigureOut">
              <a:rPr lang="en-US" smtClean="0"/>
              <a:pPr/>
              <a:t>10/3/10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22FF04-EC2A-4BF5-8097-EB137D178EC9}" type="datetimeFigureOut">
              <a:rPr lang="en-US" smtClean="0"/>
              <a:pPr/>
              <a:t>10/3/10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22FF04-EC2A-4BF5-8097-EB137D178EC9}" type="datetimeFigureOut">
              <a:rPr lang="en-US" smtClean="0"/>
              <a:pPr/>
              <a:t>10/3/10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E3F2F-BF80-47CB-B360-05AE5EF3A7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522FF04-EC2A-4BF5-8097-EB137D178EC9}" type="datetimeFigureOut">
              <a:rPr lang="en-US" smtClean="0"/>
              <a:pPr/>
              <a:t>10/3/10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4FE3F2F-BF80-47CB-B360-05AE5EF3A7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305800" cy="2652713"/>
          </a:xfrm>
          <a:solidFill>
            <a:schemeClr val="bg2">
              <a:alpha val="50000"/>
            </a:schemeClr>
          </a:solidFill>
          <a:effectLst>
            <a:glow rad="228600">
              <a:schemeClr val="accent1">
                <a:satMod val="175000"/>
                <a:alpha val="40000"/>
              </a:schemeClr>
            </a:glow>
          </a:effectLst>
          <a:scene3d>
            <a:camera prst="orthographicFront"/>
            <a:lightRig rig="threePt" dir="t"/>
          </a:scene3d>
          <a:sp3d>
            <a:bevelT/>
          </a:sp3d>
        </p:spPr>
        <p:txBody>
          <a:bodyPr>
            <a:noAutofit/>
          </a:bodyPr>
          <a:lstStyle/>
          <a:p>
            <a:pPr algn="ctr"/>
            <a:r>
              <a:rPr lang="en-US" sz="8800" b="1" dirty="0" smtClean="0">
                <a:solidFill>
                  <a:schemeClr val="tx1"/>
                </a:solidFill>
                <a:latin typeface="Academy Engraved LET" pitchFamily="2" charset="0"/>
              </a:rPr>
              <a:t>Winning the Presidency</a:t>
            </a:r>
            <a:endParaRPr lang="en-US" sz="8800" b="1" dirty="0">
              <a:solidFill>
                <a:schemeClr val="tx1"/>
              </a:solidFill>
              <a:latin typeface="Academy Engraved LET" pitchFamily="2" charset="0"/>
            </a:endParaRPr>
          </a:p>
        </p:txBody>
      </p:sp>
      <p:sp>
        <p:nvSpPr>
          <p:cNvPr id="3" name="Subtitle 2"/>
          <p:cNvSpPr>
            <a:spLocks noGrp="1"/>
          </p:cNvSpPr>
          <p:nvPr>
            <p:ph type="subTitle" idx="1"/>
          </p:nvPr>
        </p:nvSpPr>
        <p:spPr>
          <a:xfrm>
            <a:off x="1371600" y="5105400"/>
            <a:ext cx="4953000" cy="1752600"/>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2"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2362200"/>
            <a:ext cx="5410200" cy="4495800"/>
          </a:xfrm>
          <a:prstGeom prst="rect">
            <a:avLst/>
          </a:prstGeom>
          <a:noFill/>
          <a:ln w="9525">
            <a:noFill/>
            <a:miter lim="800000"/>
            <a:headEnd/>
            <a:tailEnd/>
          </a:ln>
        </p:spPr>
      </p:pic>
      <p:sp>
        <p:nvSpPr>
          <p:cNvPr id="4" name="Title 3"/>
          <p:cNvSpPr>
            <a:spLocks noGrp="1"/>
          </p:cNvSpPr>
          <p:nvPr>
            <p:ph type="title"/>
          </p:nvPr>
        </p:nvSpPr>
        <p:spPr>
          <a:xfrm>
            <a:off x="457200" y="685800"/>
            <a:ext cx="8229600" cy="1066800"/>
          </a:xfrm>
          <a:solidFill>
            <a:schemeClr val="bg1">
              <a:alpha val="45000"/>
            </a:schemeClr>
          </a:solidFill>
        </p:spPr>
        <p:txBody>
          <a:bodyPr>
            <a:noAutofit/>
          </a:bodyPr>
          <a:lstStyle/>
          <a:p>
            <a:pPr algn="ctr"/>
            <a:r>
              <a:rPr lang="en-US" sz="2800" dirty="0" smtClean="0"/>
              <a:t>Given the political party I am affiliated with, what groups do I have to appeal to? What do I need to do to win the general election?</a:t>
            </a:r>
            <a:endParaRPr lang="en-US" sz="2800" dirty="0"/>
          </a:p>
        </p:txBody>
      </p:sp>
      <p:sp>
        <p:nvSpPr>
          <p:cNvPr id="5" name="Content Placeholder 4"/>
          <p:cNvSpPr>
            <a:spLocks noGrp="1"/>
          </p:cNvSpPr>
          <p:nvPr>
            <p:ph idx="1"/>
          </p:nvPr>
        </p:nvSpPr>
        <p:spPr>
          <a:xfrm>
            <a:off x="5334000" y="1981200"/>
            <a:ext cx="3810000" cy="3048000"/>
          </a:xfrm>
          <a:solidFill>
            <a:schemeClr val="bg1">
              <a:alpha val="45000"/>
            </a:schemeClr>
          </a:solidFill>
        </p:spPr>
        <p:txBody>
          <a:bodyPr>
            <a:normAutofit fontScale="70000" lnSpcReduction="20000"/>
          </a:bodyPr>
          <a:lstStyle/>
          <a:p>
            <a:pPr lvl="0"/>
            <a:r>
              <a:rPr lang="en-US" dirty="0" smtClean="0"/>
              <a:t>Democratic hopefuls have to appeal to the liberal wing of their party as well as to minorities, union members, and environmental activists. But to win the general election, candidates have to win support from moderates and pragmatic voters, many of whom do not vote in the primaries.</a:t>
            </a:r>
          </a:p>
          <a:p>
            <a:endParaRPr lang="en-US" dirty="0"/>
          </a:p>
        </p:txBody>
      </p:sp>
      <p:sp>
        <p:nvSpPr>
          <p:cNvPr id="6" name="Rounded Rectangular Callout 5"/>
          <p:cNvSpPr/>
          <p:nvPr/>
        </p:nvSpPr>
        <p:spPr>
          <a:xfrm>
            <a:off x="533400" y="609600"/>
            <a:ext cx="8229600" cy="1371600"/>
          </a:xfrm>
          <a:prstGeom prst="wedgeRoundRectCallout">
            <a:avLst>
              <a:gd name="adj1" fmla="val -40740"/>
              <a:gd name="adj2" fmla="val 689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cstate="print"/>
          <a:srcRect/>
          <a:stretch>
            <a:fillRect/>
          </a:stretch>
        </p:blipFill>
        <p:spPr bwMode="auto">
          <a:xfrm>
            <a:off x="5257800" y="4876800"/>
            <a:ext cx="3886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ppt_x"/>
                                          </p:val>
                                        </p:tav>
                                        <p:tav tm="100000">
                                          <p:val>
                                            <p:strVal val="#ppt_x"/>
                                          </p:val>
                                        </p:tav>
                                      </p:tavLst>
                                    </p:anim>
                                    <p:anim calcmode="lin" valueType="num">
                                      <p:cBhvr additive="base">
                                        <p:cTn id="18" dur="500" fill="hold"/>
                                        <p:tgtEl>
                                          <p:spTgt spid="819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additive="base">
                                        <p:cTn id="21" dur="500" fill="hold"/>
                                        <p:tgtEl>
                                          <p:spTgt spid="8195"/>
                                        </p:tgtEl>
                                        <p:attrNameLst>
                                          <p:attrName>ppt_x</p:attrName>
                                        </p:attrNameLst>
                                      </p:cBhvr>
                                      <p:tavLst>
                                        <p:tav tm="0">
                                          <p:val>
                                            <p:strVal val="#ppt_x"/>
                                          </p:val>
                                        </p:tav>
                                        <p:tav tm="100000">
                                          <p:val>
                                            <p:strVal val="#ppt_x"/>
                                          </p:val>
                                        </p:tav>
                                      </p:tavLst>
                                    </p:anim>
                                    <p:anim calcmode="lin" valueType="num">
                                      <p:cBhvr additive="base">
                                        <p:cTn id="22"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85800"/>
            <a:ext cx="8229600" cy="1066800"/>
          </a:xfrm>
        </p:spPr>
        <p:txBody>
          <a:bodyPr>
            <a:normAutofit fontScale="90000"/>
          </a:bodyPr>
          <a:lstStyle/>
          <a:p>
            <a:pPr algn="ctr"/>
            <a:r>
              <a:rPr lang="en-US" dirty="0" smtClean="0"/>
              <a:t>Do you think the media can help/hurt me in this stage of the campaign?</a:t>
            </a:r>
            <a:endParaRPr lang="en-US" dirty="0"/>
          </a:p>
        </p:txBody>
      </p:sp>
      <p:sp>
        <p:nvSpPr>
          <p:cNvPr id="5" name="Content Placeholder 4"/>
          <p:cNvSpPr>
            <a:spLocks noGrp="1"/>
          </p:cNvSpPr>
          <p:nvPr>
            <p:ph idx="1"/>
          </p:nvPr>
        </p:nvSpPr>
        <p:spPr>
          <a:xfrm>
            <a:off x="457200" y="2249424"/>
            <a:ext cx="8229600" cy="1331976"/>
          </a:xfrm>
        </p:spPr>
        <p:txBody>
          <a:bodyPr>
            <a:normAutofit lnSpcReduction="10000"/>
          </a:bodyPr>
          <a:lstStyle/>
          <a:p>
            <a:r>
              <a:rPr lang="en-US" dirty="0" smtClean="0"/>
              <a:t>The ability of candidates to generate momentum by managing the media’s expectations of their performance is very important. </a:t>
            </a:r>
            <a:endParaRPr lang="en-US" dirty="0"/>
          </a:p>
        </p:txBody>
      </p:sp>
      <p:sp>
        <p:nvSpPr>
          <p:cNvPr id="6" name="Rounded Rectangular Callout 5"/>
          <p:cNvSpPr/>
          <p:nvPr/>
        </p:nvSpPr>
        <p:spPr>
          <a:xfrm>
            <a:off x="762000" y="685800"/>
            <a:ext cx="7848600" cy="1066800"/>
          </a:xfrm>
          <a:prstGeom prst="wedgeRoundRectCallout">
            <a:avLst>
              <a:gd name="adj1" fmla="val -40412"/>
              <a:gd name="adj2" fmla="val 720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cstate="print"/>
          <a:srcRect/>
          <a:stretch>
            <a:fillRect/>
          </a:stretch>
        </p:blipFill>
        <p:spPr bwMode="auto">
          <a:xfrm>
            <a:off x="5943600" y="3505200"/>
            <a:ext cx="3200400" cy="3352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3429000"/>
            <a:ext cx="59436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500" fill="hold"/>
                                        <p:tgtEl>
                                          <p:spTgt spid="7170"/>
                                        </p:tgtEl>
                                        <p:attrNameLst>
                                          <p:attrName>ppt_x</p:attrName>
                                        </p:attrNameLst>
                                      </p:cBhvr>
                                      <p:tavLst>
                                        <p:tav tm="0">
                                          <p:val>
                                            <p:strVal val="#ppt_x"/>
                                          </p:val>
                                        </p:tav>
                                        <p:tav tm="100000">
                                          <p:val>
                                            <p:strVal val="#ppt_x"/>
                                          </p:val>
                                        </p:tav>
                                      </p:tavLst>
                                    </p:anim>
                                    <p:anim calcmode="lin" valueType="num">
                                      <p:cBhvr additive="base">
                                        <p:cTn id="1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305800" cy="3200400"/>
          </a:xfrm>
          <a:solidFill>
            <a:schemeClr val="accent2"/>
          </a:solidFill>
          <a:ln>
            <a:solidFill>
              <a:schemeClr val="accent2"/>
            </a:solidFill>
          </a:ln>
          <a:scene3d>
            <a:camera prst="orthographicFront"/>
            <a:lightRig rig="threePt" dir="t"/>
          </a:scene3d>
          <a:sp3d>
            <a:bevelT/>
          </a:sp3d>
        </p:spPr>
        <p:txBody>
          <a:bodyPr/>
          <a:lstStyle/>
          <a:p>
            <a:pPr algn="ctr"/>
            <a:r>
              <a:rPr lang="en-US" sz="7200" dirty="0" smtClean="0"/>
              <a:t>Stage 2: </a:t>
            </a:r>
            <a:br>
              <a:rPr lang="en-US" sz="7200" dirty="0" smtClean="0"/>
            </a:br>
            <a:r>
              <a:rPr lang="en-US" sz="7200" dirty="0" smtClean="0"/>
              <a:t>Campaigning at the Convention</a:t>
            </a:r>
            <a:endParaRPr lang="en-US" sz="7200" dirty="0"/>
          </a:p>
        </p:txBody>
      </p:sp>
      <p:sp>
        <p:nvSpPr>
          <p:cNvPr id="3" name="Text Placeholder 2"/>
          <p:cNvSpPr>
            <a:spLocks noGrp="1"/>
          </p:cNvSpPr>
          <p:nvPr>
            <p:ph type="body" idx="1"/>
          </p:nvPr>
        </p:nvSpPr>
        <p:spPr>
          <a:xfrm>
            <a:off x="533400" y="5105400"/>
            <a:ext cx="7772400" cy="1509712"/>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2590800"/>
            <a:ext cx="9144000" cy="4267200"/>
          </a:xfrm>
          <a:prstGeom prst="rect">
            <a:avLst/>
          </a:prstGeom>
          <a:noFill/>
          <a:ln w="9525">
            <a:noFill/>
            <a:miter lim="800000"/>
            <a:headEnd/>
            <a:tailEnd/>
          </a:ln>
        </p:spPr>
      </p:pic>
      <p:sp>
        <p:nvSpPr>
          <p:cNvPr id="4" name="Title 3"/>
          <p:cNvSpPr>
            <a:spLocks noGrp="1"/>
          </p:cNvSpPr>
          <p:nvPr>
            <p:ph type="title"/>
          </p:nvPr>
        </p:nvSpPr>
        <p:spPr>
          <a:xfrm>
            <a:off x="0" y="762000"/>
            <a:ext cx="9144000" cy="1295400"/>
          </a:xfrm>
          <a:solidFill>
            <a:schemeClr val="bg1"/>
          </a:solidFill>
        </p:spPr>
        <p:txBody>
          <a:bodyPr>
            <a:noAutofit/>
          </a:bodyPr>
          <a:lstStyle/>
          <a:p>
            <a:pPr algn="ctr"/>
            <a:r>
              <a:rPr lang="en-US" sz="3200" dirty="0" smtClean="0"/>
              <a:t>Today, the national party convention is no longer exciting because everyone knows who won the nomination. What’s the point of going?</a:t>
            </a:r>
            <a:endParaRPr lang="en-US" sz="3200" dirty="0"/>
          </a:p>
        </p:txBody>
      </p:sp>
      <p:sp>
        <p:nvSpPr>
          <p:cNvPr id="8" name="Rounded Rectangular Callout 7"/>
          <p:cNvSpPr/>
          <p:nvPr/>
        </p:nvSpPr>
        <p:spPr>
          <a:xfrm>
            <a:off x="152400" y="685800"/>
            <a:ext cx="8763000" cy="1524000"/>
          </a:xfrm>
          <a:prstGeom prst="wedgeRoundRectCallout">
            <a:avLst>
              <a:gd name="adj1" fmla="val -36987"/>
              <a:gd name="adj2" fmla="val 737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p:cNvSpPr>
            <a:spLocks noGrp="1"/>
          </p:cNvSpPr>
          <p:nvPr>
            <p:ph idx="1"/>
          </p:nvPr>
        </p:nvSpPr>
        <p:spPr>
          <a:xfrm>
            <a:off x="0" y="2590800"/>
            <a:ext cx="9144000" cy="4267200"/>
          </a:xfrm>
          <a:solidFill>
            <a:schemeClr val="bg1">
              <a:alpha val="60000"/>
            </a:schemeClr>
          </a:solidFill>
        </p:spPr>
        <p:txBody>
          <a:bodyPr>
            <a:normAutofit/>
          </a:bodyPr>
          <a:lstStyle/>
          <a:p>
            <a:r>
              <a:rPr lang="en-US" sz="2400" dirty="0" smtClean="0"/>
              <a:t>Conventions are major media events. </a:t>
            </a:r>
          </a:p>
          <a:p>
            <a:endParaRPr lang="en-US" sz="2400" dirty="0" smtClean="0"/>
          </a:p>
          <a:p>
            <a:r>
              <a:rPr lang="en-US" sz="2400" dirty="0" smtClean="0"/>
              <a:t>Recently, instead of covering the conventions from the beginning of the first night to the end of the fourth night, major networks only give parties a limited time to feature their most important speakers and highlight their most important messages.</a:t>
            </a:r>
          </a:p>
          <a:p>
            <a:endParaRPr lang="en-US" sz="2400" dirty="0" smtClean="0"/>
          </a:p>
          <a:p>
            <a:r>
              <a:rPr lang="en-US" sz="2400" dirty="0" smtClean="0"/>
              <a:t>In 2004, viewership of the conventions increased slightly after a long-term decline in viewership leading to the reduced hours of coverage.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0" dur="1000" fill="hold"/>
                                        <p:tgtEl>
                                          <p:spTgt spid="20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209800"/>
            <a:ext cx="9144000" cy="4648200"/>
          </a:xfrm>
          <a:prstGeom prst="rect">
            <a:avLst/>
          </a:prstGeom>
          <a:noFill/>
          <a:ln w="9525">
            <a:noFill/>
            <a:miter lim="800000"/>
            <a:headEnd/>
            <a:tailEnd/>
          </a:ln>
        </p:spPr>
      </p:pic>
      <p:sp>
        <p:nvSpPr>
          <p:cNvPr id="2" name="Title 1"/>
          <p:cNvSpPr>
            <a:spLocks noGrp="1"/>
          </p:cNvSpPr>
          <p:nvPr>
            <p:ph type="title"/>
          </p:nvPr>
        </p:nvSpPr>
        <p:spPr>
          <a:xfrm>
            <a:off x="533400" y="762000"/>
            <a:ext cx="8229600" cy="1066800"/>
          </a:xfrm>
        </p:spPr>
        <p:txBody>
          <a:bodyPr>
            <a:normAutofit fontScale="90000"/>
          </a:bodyPr>
          <a:lstStyle/>
          <a:p>
            <a:pPr algn="ctr"/>
            <a:r>
              <a:rPr lang="en-US" dirty="0" smtClean="0"/>
              <a:t>Can you write my acceptance speech for me?</a:t>
            </a:r>
            <a:endParaRPr lang="en-US" dirty="0"/>
          </a:p>
        </p:txBody>
      </p:sp>
      <p:sp>
        <p:nvSpPr>
          <p:cNvPr id="3" name="Content Placeholder 2"/>
          <p:cNvSpPr>
            <a:spLocks noGrp="1"/>
          </p:cNvSpPr>
          <p:nvPr>
            <p:ph idx="1"/>
          </p:nvPr>
        </p:nvSpPr>
        <p:spPr>
          <a:xfrm>
            <a:off x="533400" y="2590800"/>
            <a:ext cx="8382000" cy="3810000"/>
          </a:xfrm>
          <a:solidFill>
            <a:schemeClr val="accent1">
              <a:alpha val="50000"/>
            </a:schemeClr>
          </a:solidFill>
        </p:spPr>
        <p:txBody>
          <a:bodyPr>
            <a:normAutofit/>
          </a:bodyPr>
          <a:lstStyle/>
          <a:p>
            <a:r>
              <a:rPr lang="en-US" sz="2400" dirty="0" smtClean="0">
                <a:solidFill>
                  <a:schemeClr val="bg1"/>
                </a:solidFill>
              </a:rPr>
              <a:t>Your acceptance speech provides you with an opportunity to define yourself and your candidacy. </a:t>
            </a:r>
          </a:p>
          <a:p>
            <a:endParaRPr lang="en-US" sz="2400" dirty="0" smtClean="0">
              <a:solidFill>
                <a:schemeClr val="bg1"/>
              </a:solidFill>
            </a:endParaRPr>
          </a:p>
          <a:p>
            <a:r>
              <a:rPr lang="en-US" sz="2400" dirty="0" smtClean="0">
                <a:solidFill>
                  <a:schemeClr val="bg1"/>
                </a:solidFill>
              </a:rPr>
              <a:t>It is better if you wrote the speech, but we can advise you on your content to avoid catastrophes like Barry Goldwater’s speech to the Republicans convention in 1964 when he said, “extremism in the defense of liberty is no vice,” which helped to define himself as “dangerous” and “extreme.” His opponent, Lynden Johnson, exploited these themes.</a:t>
            </a:r>
          </a:p>
          <a:p>
            <a:endParaRPr lang="en-US" sz="2400" dirty="0">
              <a:solidFill>
                <a:schemeClr val="bg1"/>
              </a:solidFill>
            </a:endParaRPr>
          </a:p>
        </p:txBody>
      </p:sp>
      <p:sp>
        <p:nvSpPr>
          <p:cNvPr id="4" name="Rounded Rectangular Callout 3"/>
          <p:cNvSpPr/>
          <p:nvPr/>
        </p:nvSpPr>
        <p:spPr>
          <a:xfrm>
            <a:off x="609600" y="762000"/>
            <a:ext cx="8153400" cy="1066800"/>
          </a:xfrm>
          <a:prstGeom prst="wedgeRoundRectCallout">
            <a:avLst>
              <a:gd name="adj1" fmla="val -38682"/>
              <a:gd name="adj2" fmla="val 7819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209800"/>
            <a:ext cx="9144000" cy="4644416"/>
          </a:xfrm>
          <a:prstGeom prst="rect">
            <a:avLst/>
          </a:prstGeom>
          <a:noFill/>
          <a:ln w="9525">
            <a:noFill/>
            <a:miter lim="800000"/>
            <a:headEnd/>
            <a:tailEnd/>
          </a:ln>
        </p:spPr>
      </p:pic>
      <p:sp>
        <p:nvSpPr>
          <p:cNvPr id="2" name="Title 1"/>
          <p:cNvSpPr>
            <a:spLocks noGrp="1"/>
          </p:cNvSpPr>
          <p:nvPr>
            <p:ph type="title"/>
          </p:nvPr>
        </p:nvSpPr>
        <p:spPr>
          <a:xfrm>
            <a:off x="609600" y="762000"/>
            <a:ext cx="8229600" cy="1066800"/>
          </a:xfrm>
        </p:spPr>
        <p:txBody>
          <a:bodyPr>
            <a:normAutofit fontScale="90000"/>
          </a:bodyPr>
          <a:lstStyle/>
          <a:p>
            <a:pPr algn="ctr"/>
            <a:r>
              <a:rPr lang="en-US" dirty="0" smtClean="0"/>
              <a:t>Why write a party platform if it might hurt me in my campaign?</a:t>
            </a:r>
            <a:endParaRPr lang="en-US" dirty="0"/>
          </a:p>
        </p:txBody>
      </p:sp>
      <p:sp>
        <p:nvSpPr>
          <p:cNvPr id="3" name="Content Placeholder 2"/>
          <p:cNvSpPr>
            <a:spLocks noGrp="1"/>
          </p:cNvSpPr>
          <p:nvPr>
            <p:ph idx="1"/>
          </p:nvPr>
        </p:nvSpPr>
        <p:spPr>
          <a:xfrm>
            <a:off x="533400" y="2819400"/>
            <a:ext cx="8229600" cy="3313176"/>
          </a:xfrm>
          <a:solidFill>
            <a:schemeClr val="accent1">
              <a:alpha val="80000"/>
            </a:schemeClr>
          </a:solidFill>
        </p:spPr>
        <p:txBody>
          <a:bodyPr>
            <a:normAutofit/>
          </a:bodyPr>
          <a:lstStyle/>
          <a:p>
            <a:r>
              <a:rPr lang="en-US" sz="2400" dirty="0" smtClean="0">
                <a:solidFill>
                  <a:schemeClr val="bg1"/>
                </a:solidFill>
              </a:rPr>
              <a:t>The party platform defines the direction a party wants to take. </a:t>
            </a:r>
          </a:p>
          <a:p>
            <a:endParaRPr lang="en-US" sz="2400" dirty="0" smtClean="0">
              <a:solidFill>
                <a:schemeClr val="bg1"/>
              </a:solidFill>
            </a:endParaRPr>
          </a:p>
          <a:p>
            <a:r>
              <a:rPr lang="en-US" sz="2400" dirty="0" smtClean="0">
                <a:solidFill>
                  <a:schemeClr val="bg1"/>
                </a:solidFill>
              </a:rPr>
              <a:t>Despite the charge that the platform is ignored, most presidents try to implement much of it. For example, when President George W. Bush signed an education bill into law, he pointed to his party’s commitment to “leave no child behind.”</a:t>
            </a:r>
            <a:endParaRPr lang="en-US" sz="2400" dirty="0">
              <a:solidFill>
                <a:schemeClr val="bg1"/>
              </a:solidFill>
            </a:endParaRPr>
          </a:p>
        </p:txBody>
      </p:sp>
      <p:sp>
        <p:nvSpPr>
          <p:cNvPr id="4" name="Rounded Rectangular Callout 3"/>
          <p:cNvSpPr/>
          <p:nvPr/>
        </p:nvSpPr>
        <p:spPr>
          <a:xfrm>
            <a:off x="838200" y="762000"/>
            <a:ext cx="7543800" cy="1143000"/>
          </a:xfrm>
          <a:prstGeom prst="wedgeRoundRectCallout">
            <a:avLst>
              <a:gd name="adj1" fmla="val -38076"/>
              <a:gd name="adj2" fmla="val 7264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algn="ctr"/>
            <a:r>
              <a:rPr lang="en-US" dirty="0" smtClean="0"/>
              <a:t>When should I announce whom I’ve chosen for my Vice-President?</a:t>
            </a:r>
            <a:endParaRPr lang="en-US" dirty="0"/>
          </a:p>
        </p:txBody>
      </p:sp>
      <p:sp>
        <p:nvSpPr>
          <p:cNvPr id="3" name="Content Placeholder 2"/>
          <p:cNvSpPr>
            <a:spLocks noGrp="1"/>
          </p:cNvSpPr>
          <p:nvPr>
            <p:ph idx="1"/>
          </p:nvPr>
        </p:nvSpPr>
        <p:spPr>
          <a:xfrm>
            <a:off x="3962400" y="2057400"/>
            <a:ext cx="5181600" cy="4800600"/>
          </a:xfrm>
        </p:spPr>
        <p:txBody>
          <a:bodyPr>
            <a:normAutofit/>
          </a:bodyPr>
          <a:lstStyle/>
          <a:p>
            <a:r>
              <a:rPr lang="en-US" sz="2000" dirty="0" smtClean="0"/>
              <a:t>You may choose at the convention, but it is not advised to do so since it is not a time conductive to careful and deliberate thought.</a:t>
            </a:r>
          </a:p>
          <a:p>
            <a:endParaRPr lang="en-US" sz="2000" dirty="0" smtClean="0"/>
          </a:p>
          <a:p>
            <a:r>
              <a:rPr lang="en-US" sz="2000" dirty="0" smtClean="0"/>
              <a:t>Usually the choice is made before the convention, and the announcement is timed to enhance media coverage and momentum going into the convention.</a:t>
            </a:r>
          </a:p>
          <a:p>
            <a:endParaRPr lang="en-US" sz="2000" dirty="0" smtClean="0"/>
          </a:p>
          <a:p>
            <a:r>
              <a:rPr lang="en-US" sz="2000" dirty="0" smtClean="0"/>
              <a:t>The last time a presidential candidate left the choice of VP to the delegates happened at the Democratic convention in 1956.</a:t>
            </a:r>
            <a:endParaRPr lang="en-US" sz="2000" dirty="0"/>
          </a:p>
        </p:txBody>
      </p:sp>
      <p:sp>
        <p:nvSpPr>
          <p:cNvPr id="4" name="Rounded Rectangular Callout 3"/>
          <p:cNvSpPr/>
          <p:nvPr/>
        </p:nvSpPr>
        <p:spPr>
          <a:xfrm>
            <a:off x="990600" y="685800"/>
            <a:ext cx="7239000" cy="1066800"/>
          </a:xfrm>
          <a:prstGeom prst="wedgeRoundRectCallout">
            <a:avLst>
              <a:gd name="adj1" fmla="val -40047"/>
              <a:gd name="adj2" fmla="val 721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a:stretch>
            <a:fillRect/>
          </a:stretch>
        </p:blipFill>
        <p:spPr bwMode="auto">
          <a:xfrm>
            <a:off x="0" y="2133600"/>
            <a:ext cx="38862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dirty="0" smtClean="0"/>
              <a:t>What type of a person should I choose to be my Vice-President?</a:t>
            </a:r>
            <a:endParaRPr lang="en-US" dirty="0"/>
          </a:p>
        </p:txBody>
      </p:sp>
      <p:sp>
        <p:nvSpPr>
          <p:cNvPr id="3" name="Content Placeholder 2"/>
          <p:cNvSpPr>
            <a:spLocks noGrp="1"/>
          </p:cNvSpPr>
          <p:nvPr>
            <p:ph idx="1"/>
          </p:nvPr>
        </p:nvSpPr>
        <p:spPr>
          <a:xfrm>
            <a:off x="0" y="2249424"/>
            <a:ext cx="5715000" cy="4608576"/>
          </a:xfrm>
        </p:spPr>
        <p:txBody>
          <a:bodyPr>
            <a:normAutofit/>
          </a:bodyPr>
          <a:lstStyle/>
          <a:p>
            <a:r>
              <a:rPr lang="en-US" sz="2000" dirty="0" smtClean="0"/>
              <a:t>Traditionally, presidential nominees choose running mates who will “balance the ticket.” Choose someone who has qualities that you lack. Democratic presidential nominee Walter Mondale raised this tradition to a dramatic new height in 1984 by selecting a woman, NY Representative Geraldine A. Ferraro, to run with him. His bold decision was an effort to strengthen his appeal to women voters. </a:t>
            </a:r>
          </a:p>
          <a:p>
            <a:endParaRPr lang="en-US" sz="2000" dirty="0" smtClean="0"/>
          </a:p>
          <a:p>
            <a:r>
              <a:rPr lang="en-US" sz="2000" dirty="0" smtClean="0"/>
              <a:t>You also have the option to ignore the idea of a balanced ticket, as George W. Bush did when he chose Richard Cheney, another Texan from the oil industry, to be his running mate.</a:t>
            </a:r>
            <a:endParaRPr lang="en-US" sz="2000" dirty="0"/>
          </a:p>
        </p:txBody>
      </p:sp>
      <p:sp>
        <p:nvSpPr>
          <p:cNvPr id="4" name="Rounded Rectangular Callout 3"/>
          <p:cNvSpPr/>
          <p:nvPr/>
        </p:nvSpPr>
        <p:spPr>
          <a:xfrm>
            <a:off x="533400" y="762000"/>
            <a:ext cx="8077200" cy="1066800"/>
          </a:xfrm>
          <a:prstGeom prst="wedgeRoundRectCallout">
            <a:avLst>
              <a:gd name="adj1" fmla="val -38213"/>
              <a:gd name="adj2" fmla="val 807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638800" y="2286000"/>
            <a:ext cx="3286125"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514600"/>
            <a:ext cx="3581400" cy="4343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81400" y="2438400"/>
            <a:ext cx="5562600" cy="4419601"/>
          </a:xfrm>
          <a:prstGeom prst="rect">
            <a:avLst/>
          </a:prstGeom>
          <a:noFill/>
          <a:ln w="9525">
            <a:noFill/>
            <a:miter lim="800000"/>
            <a:headEnd/>
            <a:tailEnd/>
          </a:ln>
        </p:spPr>
      </p:pic>
      <p:sp>
        <p:nvSpPr>
          <p:cNvPr id="2" name="Title 1"/>
          <p:cNvSpPr>
            <a:spLocks noGrp="1"/>
          </p:cNvSpPr>
          <p:nvPr>
            <p:ph type="title"/>
          </p:nvPr>
        </p:nvSpPr>
        <p:spPr>
          <a:xfrm>
            <a:off x="0" y="685800"/>
            <a:ext cx="9144000" cy="1371600"/>
          </a:xfrm>
        </p:spPr>
        <p:txBody>
          <a:bodyPr>
            <a:noAutofit/>
          </a:bodyPr>
          <a:lstStyle/>
          <a:p>
            <a:pPr algn="ctr"/>
            <a:r>
              <a:rPr lang="en-US" sz="3200" dirty="0" smtClean="0"/>
              <a:t>Can I run for president without going through the laborious process of primary elections and conventions?</a:t>
            </a:r>
            <a:endParaRPr lang="en-US" sz="3200" dirty="0"/>
          </a:p>
        </p:txBody>
      </p:sp>
      <p:sp>
        <p:nvSpPr>
          <p:cNvPr id="3" name="Content Placeholder 2"/>
          <p:cNvSpPr>
            <a:spLocks noGrp="1"/>
          </p:cNvSpPr>
          <p:nvPr>
            <p:ph idx="1"/>
          </p:nvPr>
        </p:nvSpPr>
        <p:spPr>
          <a:xfrm>
            <a:off x="1219200" y="2971800"/>
            <a:ext cx="6934200" cy="3429000"/>
          </a:xfrm>
          <a:solidFill>
            <a:schemeClr val="bg1">
              <a:alpha val="80000"/>
            </a:schemeClr>
          </a:solidFill>
        </p:spPr>
        <p:txBody>
          <a:bodyPr>
            <a:normAutofit/>
          </a:bodyPr>
          <a:lstStyle/>
          <a:p>
            <a:r>
              <a:rPr lang="en-US" sz="2000" dirty="0" smtClean="0"/>
              <a:t>Yes, if you are rich enough or well-known enough.</a:t>
            </a:r>
          </a:p>
          <a:p>
            <a:endParaRPr lang="en-US" sz="2000" dirty="0" smtClean="0"/>
          </a:p>
          <a:p>
            <a:r>
              <a:rPr lang="en-US" sz="2000" dirty="0" smtClean="0"/>
              <a:t>In 2004, the petition process was as simple as submitting the signatures of 1000 registered voters in Washington State, or by paying $500 in Colorado or Louisiana, or as difficult as getting the signatures of currently registered voters equal to 2% of total votes cast in the last election in North Carolina. Independent candidate Ralph Nader made the ballot in 34 states and the District of Columbia. He was excluded from 16 states, including Ohio and Pennsylvania.</a:t>
            </a:r>
          </a:p>
        </p:txBody>
      </p:sp>
      <p:sp>
        <p:nvSpPr>
          <p:cNvPr id="4" name="Rounded Rectangular Callout 3"/>
          <p:cNvSpPr/>
          <p:nvPr/>
        </p:nvSpPr>
        <p:spPr>
          <a:xfrm>
            <a:off x="152400" y="685800"/>
            <a:ext cx="8839200" cy="1447800"/>
          </a:xfrm>
          <a:prstGeom prst="wedgeRoundRectCallout">
            <a:avLst>
              <a:gd name="adj1" fmla="val -38172"/>
              <a:gd name="adj2" fmla="val 669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par>
                                <p:cTn id="15" presetID="25"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0" dur="1000" fill="hold"/>
                                        <p:tgtEl>
                                          <p:spTgt spid="10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bg/>
                                          </p:spTgt>
                                        </p:tgtEl>
                                        <p:attrNameLst>
                                          <p:attrName>style.visibility</p:attrName>
                                        </p:attrNameLst>
                                      </p:cBhvr>
                                      <p:to>
                                        <p:strVal val="visible"/>
                                      </p:to>
                                    </p:set>
                                    <p:anim calcmode="lin" valueType="num">
                                      <p:cBhvr additive="base">
                                        <p:cTn id="2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382000" cy="3048000"/>
          </a:xfrm>
          <a:solidFill>
            <a:schemeClr val="accent2"/>
          </a:solidFill>
          <a:ln>
            <a:solidFill>
              <a:schemeClr val="accent2"/>
            </a:solidFill>
          </a:ln>
          <a:scene3d>
            <a:camera prst="orthographicFront"/>
            <a:lightRig rig="threePt" dir="t"/>
          </a:scene3d>
          <a:sp3d>
            <a:bevelT/>
          </a:sp3d>
        </p:spPr>
        <p:txBody>
          <a:bodyPr/>
          <a:lstStyle/>
          <a:p>
            <a:pPr algn="ctr"/>
            <a:r>
              <a:rPr lang="en-US" sz="6600" dirty="0" smtClean="0"/>
              <a:t>Stage 3: </a:t>
            </a:r>
            <a:br>
              <a:rPr lang="en-US" sz="6600" dirty="0" smtClean="0"/>
            </a:br>
            <a:r>
              <a:rPr lang="en-US" sz="6600" dirty="0" smtClean="0"/>
              <a:t>Mobilizing Support in the General Election</a:t>
            </a:r>
            <a:endParaRPr lang="en-US" sz="6600" dirty="0"/>
          </a:p>
        </p:txBody>
      </p:sp>
      <p:sp>
        <p:nvSpPr>
          <p:cNvPr id="3" name="Text Placeholder 2"/>
          <p:cNvSpPr>
            <a:spLocks noGrp="1"/>
          </p:cNvSpPr>
          <p:nvPr>
            <p:ph type="body" idx="1"/>
          </p:nvPr>
        </p:nvSpPr>
        <p:spPr>
          <a:xfrm>
            <a:off x="685800" y="4648200"/>
            <a:ext cx="7772400" cy="1509712"/>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33400" y="1600200"/>
            <a:ext cx="8077200" cy="3190875"/>
          </a:xfrm>
          <a:solidFill>
            <a:schemeClr val="accent2"/>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a:sp3d>
        </p:spPr>
        <p:txBody>
          <a:bodyPr/>
          <a:lstStyle/>
          <a:p>
            <a:pPr algn="ctr"/>
            <a:r>
              <a:rPr lang="en-US" sz="7200" dirty="0" smtClean="0"/>
              <a:t>Stage 1:</a:t>
            </a:r>
            <a:br>
              <a:rPr lang="en-US" sz="7200" dirty="0" smtClean="0"/>
            </a:br>
            <a:r>
              <a:rPr lang="en-US" sz="7200" dirty="0" smtClean="0"/>
              <a:t>Winning the Nomination</a:t>
            </a:r>
            <a:endParaRPr lang="en-US" sz="7200" dirty="0"/>
          </a:p>
        </p:txBody>
      </p:sp>
      <p:sp>
        <p:nvSpPr>
          <p:cNvPr id="7" name="Text Placeholder 6"/>
          <p:cNvSpPr>
            <a:spLocks noGrp="1"/>
          </p:cNvSpPr>
          <p:nvPr>
            <p:ph type="body" idx="1"/>
          </p:nvPr>
        </p:nvSpPr>
        <p:spPr>
          <a:xfrm>
            <a:off x="762000" y="5181600"/>
            <a:ext cx="7772400" cy="823912"/>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2" name="Picture 4" descr="http://dekerivers.files.wordpress.com/2008/10/campaigns.jpg"/>
          <p:cNvPicPr>
            <a:picLocks noChangeAspect="1" noChangeArrowheads="1"/>
          </p:cNvPicPr>
          <p:nvPr/>
        </p:nvPicPr>
        <p:blipFill>
          <a:blip r:embed="rId2" cstate="print"/>
          <a:srcRect/>
          <a:stretch>
            <a:fillRect/>
          </a:stretch>
        </p:blipFill>
        <p:spPr bwMode="auto">
          <a:xfrm>
            <a:off x="0" y="4114800"/>
            <a:ext cx="4495800" cy="2743200"/>
          </a:xfrm>
          <a:prstGeom prst="rect">
            <a:avLst/>
          </a:prstGeom>
          <a:noFill/>
        </p:spPr>
      </p:pic>
      <p:pic>
        <p:nvPicPr>
          <p:cNvPr id="12290" name="Picture 2" descr="http://www.tremeirchioncwmwaen.co.uk/sitebuildercontent/sitebuilderpictures/campaigning.jpg"/>
          <p:cNvPicPr>
            <a:picLocks noChangeAspect="1" noChangeArrowheads="1"/>
          </p:cNvPicPr>
          <p:nvPr/>
        </p:nvPicPr>
        <p:blipFill>
          <a:blip r:embed="rId3" cstate="print"/>
          <a:srcRect/>
          <a:stretch>
            <a:fillRect/>
          </a:stretch>
        </p:blipFill>
        <p:spPr bwMode="auto">
          <a:xfrm>
            <a:off x="4800600" y="4000500"/>
            <a:ext cx="4343400" cy="2857500"/>
          </a:xfrm>
          <a:prstGeom prst="rect">
            <a:avLst/>
          </a:prstGeom>
          <a:noFill/>
        </p:spPr>
      </p:pic>
      <p:sp>
        <p:nvSpPr>
          <p:cNvPr id="2" name="Title 1"/>
          <p:cNvSpPr>
            <a:spLocks noGrp="1"/>
          </p:cNvSpPr>
          <p:nvPr>
            <p:ph type="title"/>
          </p:nvPr>
        </p:nvSpPr>
        <p:spPr>
          <a:xfrm>
            <a:off x="533400" y="609600"/>
            <a:ext cx="8229600" cy="1066800"/>
          </a:xfrm>
        </p:spPr>
        <p:txBody>
          <a:bodyPr>
            <a:normAutofit fontScale="90000"/>
          </a:bodyPr>
          <a:lstStyle/>
          <a:p>
            <a:pPr algn="ctr"/>
            <a:r>
              <a:rPr lang="en-US" dirty="0" smtClean="0"/>
              <a:t>Whew, could I rest for a bit since I just won the nomination?</a:t>
            </a:r>
            <a:endParaRPr lang="en-US" dirty="0"/>
          </a:p>
        </p:txBody>
      </p:sp>
      <p:sp>
        <p:nvSpPr>
          <p:cNvPr id="3" name="Content Placeholder 2"/>
          <p:cNvSpPr>
            <a:spLocks noGrp="1"/>
          </p:cNvSpPr>
          <p:nvPr>
            <p:ph idx="1"/>
          </p:nvPr>
        </p:nvSpPr>
        <p:spPr>
          <a:xfrm>
            <a:off x="457200" y="2057400"/>
            <a:ext cx="7924800" cy="2286000"/>
          </a:xfrm>
        </p:spPr>
        <p:txBody>
          <a:bodyPr>
            <a:noAutofit/>
          </a:bodyPr>
          <a:lstStyle/>
          <a:p>
            <a:pPr>
              <a:buFont typeface="Arial" pitchFamily="34" charset="0"/>
              <a:buChar char="•"/>
            </a:pPr>
            <a:r>
              <a:rPr lang="en-US" sz="2400" dirty="0" smtClean="0"/>
              <a:t>Sorry, but no. Although candidates have traditionally been able to recover for a few weeks from the fight for nomination, recent elections have changed this tradition. Campaigning is now more critical than ever, so prepare to be aggressive.</a:t>
            </a:r>
            <a:endParaRPr lang="en-US" sz="2400" dirty="0"/>
          </a:p>
        </p:txBody>
      </p:sp>
      <p:sp>
        <p:nvSpPr>
          <p:cNvPr id="7" name="Rounded Rectangular Callout 6"/>
          <p:cNvSpPr/>
          <p:nvPr/>
        </p:nvSpPr>
        <p:spPr>
          <a:xfrm>
            <a:off x="838200" y="609600"/>
            <a:ext cx="7620000" cy="1143000"/>
          </a:xfrm>
          <a:prstGeom prst="wedgeRoundRectCallout">
            <a:avLst>
              <a:gd name="adj1" fmla="val -41115"/>
              <a:gd name="adj2" fmla="val 737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ppt_x"/>
                                          </p:val>
                                        </p:tav>
                                        <p:tav tm="100000">
                                          <p:val>
                                            <p:strVal val="#ppt_x"/>
                                          </p:val>
                                        </p:tav>
                                      </p:tavLst>
                                    </p:anim>
                                    <p:anim calcmode="lin" valueType="num">
                                      <p:cBhvr additive="base">
                                        <p:cTn id="12" dur="500" fill="hold"/>
                                        <p:tgtEl>
                                          <p:spTgt spid="122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additive="base">
                                        <p:cTn id="15" dur="500" fill="hold"/>
                                        <p:tgtEl>
                                          <p:spTgt spid="12290"/>
                                        </p:tgtEl>
                                        <p:attrNameLst>
                                          <p:attrName>ppt_x</p:attrName>
                                        </p:attrNameLst>
                                      </p:cBhvr>
                                      <p:tavLst>
                                        <p:tav tm="0">
                                          <p:val>
                                            <p:strVal val="#ppt_x"/>
                                          </p:val>
                                        </p:tav>
                                        <p:tav tm="100000">
                                          <p:val>
                                            <p:strVal val="#ppt_x"/>
                                          </p:val>
                                        </p:tav>
                                      </p:tavLst>
                                    </p:anim>
                                    <p:anim calcmode="lin" valueType="num">
                                      <p:cBhvr additive="base">
                                        <p:cTn id="16"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pPr algn="ctr"/>
            <a:r>
              <a:rPr lang="en-US" dirty="0" smtClean="0"/>
              <a:t>Do I have to do a televised debate?</a:t>
            </a:r>
            <a:endParaRPr lang="en-US" dirty="0"/>
          </a:p>
        </p:txBody>
      </p:sp>
      <p:sp>
        <p:nvSpPr>
          <p:cNvPr id="3" name="Content Placeholder 2"/>
          <p:cNvSpPr>
            <a:spLocks noGrp="1"/>
          </p:cNvSpPr>
          <p:nvPr>
            <p:ph idx="1"/>
          </p:nvPr>
        </p:nvSpPr>
        <p:spPr>
          <a:xfrm>
            <a:off x="457200" y="2249424"/>
            <a:ext cx="8229600" cy="2246376"/>
          </a:xfrm>
        </p:spPr>
        <p:txBody>
          <a:bodyPr>
            <a:normAutofit/>
          </a:bodyPr>
          <a:lstStyle/>
          <a:p>
            <a:r>
              <a:rPr lang="en-US" sz="2400" dirty="0" smtClean="0"/>
              <a:t>Televised debates are a huge part of presidential elections and can boost your campaign efforts</a:t>
            </a:r>
          </a:p>
          <a:p>
            <a:r>
              <a:rPr lang="en-US" sz="2400" dirty="0" smtClean="0"/>
              <a:t>You are allowed to propose alternative formats, locations, and dates of the debate. However, it is viewed negatively if you appear to be avoiding the debate.</a:t>
            </a:r>
            <a:endParaRPr lang="en-US" sz="2400" dirty="0"/>
          </a:p>
        </p:txBody>
      </p:sp>
      <p:pic>
        <p:nvPicPr>
          <p:cNvPr id="2050" name="Picture 2" descr="http://www.allfreelogo.com/images/vector-thumb/political-debate-cartoon-mid1219794079wQCz1l.jpg"/>
          <p:cNvPicPr>
            <a:picLocks noChangeAspect="1" noChangeArrowheads="1"/>
          </p:cNvPicPr>
          <p:nvPr/>
        </p:nvPicPr>
        <p:blipFill>
          <a:blip r:embed="rId2" cstate="print"/>
          <a:srcRect/>
          <a:stretch>
            <a:fillRect/>
          </a:stretch>
        </p:blipFill>
        <p:spPr bwMode="auto">
          <a:xfrm>
            <a:off x="3200400" y="4572000"/>
            <a:ext cx="2743200" cy="2286000"/>
          </a:xfrm>
          <a:prstGeom prst="rect">
            <a:avLst/>
          </a:prstGeom>
          <a:noFill/>
        </p:spPr>
      </p:pic>
      <p:sp>
        <p:nvSpPr>
          <p:cNvPr id="5" name="Rounded Rectangular Callout 4"/>
          <p:cNvSpPr/>
          <p:nvPr/>
        </p:nvSpPr>
        <p:spPr>
          <a:xfrm>
            <a:off x="685800" y="914400"/>
            <a:ext cx="7772400" cy="838200"/>
          </a:xfrm>
          <a:prstGeom prst="wedgeRoundRectCallout">
            <a:avLst>
              <a:gd name="adj1" fmla="val -39624"/>
              <a:gd name="adj2" fmla="val 715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2" dur="1000" fill="hold"/>
                                        <p:tgtEl>
                                          <p:spTgt spid="205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pPr algn="ctr"/>
            <a:r>
              <a:rPr lang="en-US" dirty="0" smtClean="0"/>
              <a:t>What can I do to do well on televised debates?</a:t>
            </a:r>
            <a:endParaRPr lang="en-US" dirty="0"/>
          </a:p>
        </p:txBody>
      </p:sp>
      <p:sp>
        <p:nvSpPr>
          <p:cNvPr id="3" name="Content Placeholder 2"/>
          <p:cNvSpPr>
            <a:spLocks noGrp="1"/>
          </p:cNvSpPr>
          <p:nvPr>
            <p:ph idx="1"/>
          </p:nvPr>
        </p:nvSpPr>
        <p:spPr>
          <a:xfrm>
            <a:off x="0" y="1905000"/>
            <a:ext cx="5105400" cy="4953000"/>
          </a:xfrm>
        </p:spPr>
        <p:txBody>
          <a:bodyPr>
            <a:normAutofit/>
          </a:bodyPr>
          <a:lstStyle/>
          <a:p>
            <a:r>
              <a:rPr lang="en-US" sz="2400" dirty="0" smtClean="0"/>
              <a:t>Do your best to respond to questions quickly and accurately.</a:t>
            </a:r>
          </a:p>
          <a:p>
            <a:endParaRPr lang="en-US" sz="2400" dirty="0" smtClean="0"/>
          </a:p>
          <a:p>
            <a:r>
              <a:rPr lang="en-US" sz="2400" dirty="0" smtClean="0"/>
              <a:t>Remember to relax. As long as you don’t make any major mistakes, you should benefit from the debate. </a:t>
            </a:r>
          </a:p>
          <a:p>
            <a:endParaRPr lang="en-US" sz="2400" dirty="0" smtClean="0"/>
          </a:p>
          <a:p>
            <a:r>
              <a:rPr lang="en-US" sz="2400" dirty="0" smtClean="0"/>
              <a:t>The audience will be able to learn more about your stance on various topics and what makes you different from your opponent.</a:t>
            </a:r>
            <a:endParaRPr lang="en-US" sz="2400" dirty="0"/>
          </a:p>
        </p:txBody>
      </p:sp>
      <p:pic>
        <p:nvPicPr>
          <p:cNvPr id="1026" name="Picture 2" descr="http://www.inthenews.co.uk/photo/who-emerged-as-the-winner-of-the-first-ever-live-televised-debate-between-the-party-leaders--$7057947$300.jpg"/>
          <p:cNvPicPr>
            <a:picLocks noChangeAspect="1" noChangeArrowheads="1"/>
          </p:cNvPicPr>
          <p:nvPr/>
        </p:nvPicPr>
        <p:blipFill>
          <a:blip r:embed="rId2" cstate="print"/>
          <a:srcRect/>
          <a:stretch>
            <a:fillRect/>
          </a:stretch>
        </p:blipFill>
        <p:spPr bwMode="auto">
          <a:xfrm>
            <a:off x="5257800" y="2590800"/>
            <a:ext cx="3581400" cy="3124200"/>
          </a:xfrm>
          <a:prstGeom prst="rect">
            <a:avLst/>
          </a:prstGeom>
          <a:noFill/>
        </p:spPr>
      </p:pic>
      <p:sp>
        <p:nvSpPr>
          <p:cNvPr id="5" name="Rounded Rectangular Callout 4"/>
          <p:cNvSpPr/>
          <p:nvPr/>
        </p:nvSpPr>
        <p:spPr>
          <a:xfrm>
            <a:off x="914400" y="685800"/>
            <a:ext cx="7391400" cy="990600"/>
          </a:xfrm>
          <a:prstGeom prst="wedgeRoundRectCallout">
            <a:avLst>
              <a:gd name="adj1" fmla="val -39825"/>
              <a:gd name="adj2" fmla="val 697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dirty="0" smtClean="0"/>
              <a:t>Should I push to include third parties in the televised debates? Why?</a:t>
            </a:r>
            <a:endParaRPr lang="en-US" dirty="0"/>
          </a:p>
        </p:txBody>
      </p:sp>
      <p:sp>
        <p:nvSpPr>
          <p:cNvPr id="3" name="Content Placeholder 2"/>
          <p:cNvSpPr>
            <a:spLocks noGrp="1"/>
          </p:cNvSpPr>
          <p:nvPr>
            <p:ph idx="1"/>
          </p:nvPr>
        </p:nvSpPr>
        <p:spPr/>
        <p:txBody>
          <a:bodyPr/>
          <a:lstStyle/>
          <a:p>
            <a:r>
              <a:rPr lang="en-US" dirty="0" smtClean="0"/>
              <a:t>No, because it could</a:t>
            </a:r>
          </a:p>
          <a:p>
            <a:r>
              <a:rPr lang="en-US" dirty="0" smtClean="0"/>
              <a:t>Take time off from you and the other party’s debate time</a:t>
            </a:r>
          </a:p>
          <a:p>
            <a:r>
              <a:rPr lang="en-US" dirty="0" smtClean="0"/>
              <a:t>Reduce likelihood of both major parties’ candidates’ participating.</a:t>
            </a:r>
          </a:p>
          <a:p>
            <a:endParaRPr lang="en-US" dirty="0"/>
          </a:p>
        </p:txBody>
      </p:sp>
      <p:sp>
        <p:nvSpPr>
          <p:cNvPr id="4" name="Rounded Rectangular Callout 3"/>
          <p:cNvSpPr/>
          <p:nvPr/>
        </p:nvSpPr>
        <p:spPr>
          <a:xfrm>
            <a:off x="609600" y="838200"/>
            <a:ext cx="7848600" cy="990600"/>
          </a:xfrm>
          <a:prstGeom prst="wedgeRoundRectCallout">
            <a:avLst>
              <a:gd name="adj1" fmla="val -39927"/>
              <a:gd name="adj2" fmla="val 727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34000" y="4343400"/>
            <a:ext cx="341111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pPr algn="ctr"/>
            <a:r>
              <a:rPr lang="en-US" dirty="0" smtClean="0"/>
              <a:t>How can I manipulate the media to help me get elected to the general election?</a:t>
            </a:r>
            <a:endParaRPr lang="en-US" dirty="0"/>
          </a:p>
        </p:txBody>
      </p:sp>
      <p:sp>
        <p:nvSpPr>
          <p:cNvPr id="3" name="Content Placeholder 2"/>
          <p:cNvSpPr>
            <a:spLocks noGrp="1"/>
          </p:cNvSpPr>
          <p:nvPr>
            <p:ph idx="1"/>
          </p:nvPr>
        </p:nvSpPr>
        <p:spPr/>
        <p:txBody>
          <a:bodyPr/>
          <a:lstStyle/>
          <a:p>
            <a:r>
              <a:rPr lang="en-US" dirty="0" smtClean="0"/>
              <a:t>You can run commercials to specific kinds of people.</a:t>
            </a:r>
          </a:p>
          <a:p>
            <a:r>
              <a:rPr lang="en-US" dirty="0" smtClean="0"/>
              <a:t>For example:</a:t>
            </a:r>
          </a:p>
          <a:p>
            <a:pPr lvl="1"/>
            <a:r>
              <a:rPr lang="en-US" dirty="0" smtClean="0"/>
              <a:t>People who watch a station that supports your ideas.</a:t>
            </a:r>
            <a:endParaRPr lang="en-US" dirty="0"/>
          </a:p>
        </p:txBody>
      </p:sp>
      <p:sp>
        <p:nvSpPr>
          <p:cNvPr id="4" name="Rounded Rectangular Callout 3"/>
          <p:cNvSpPr/>
          <p:nvPr/>
        </p:nvSpPr>
        <p:spPr>
          <a:xfrm>
            <a:off x="533400" y="838200"/>
            <a:ext cx="8077200" cy="990600"/>
          </a:xfrm>
          <a:prstGeom prst="wedgeRoundRectCallout">
            <a:avLst>
              <a:gd name="adj1" fmla="val -39072"/>
              <a:gd name="adj2" fmla="val 701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438400" y="4292600"/>
            <a:ext cx="384810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algn="ctr"/>
            <a:r>
              <a:rPr lang="en-US" dirty="0" smtClean="0"/>
              <a:t>Most voters vote on the basis of what two things? How does this relate to me?</a:t>
            </a:r>
            <a:endParaRPr lang="en-US" dirty="0"/>
          </a:p>
        </p:txBody>
      </p:sp>
      <p:sp>
        <p:nvSpPr>
          <p:cNvPr id="3" name="Content Placeholder 2"/>
          <p:cNvSpPr>
            <a:spLocks noGrp="1"/>
          </p:cNvSpPr>
          <p:nvPr>
            <p:ph idx="1"/>
          </p:nvPr>
        </p:nvSpPr>
        <p:spPr/>
        <p:txBody>
          <a:bodyPr/>
          <a:lstStyle/>
          <a:p>
            <a:r>
              <a:rPr lang="en-US" dirty="0" smtClean="0"/>
              <a:t>Most voters vote on the basis of:</a:t>
            </a:r>
          </a:p>
          <a:p>
            <a:pPr lvl="1"/>
            <a:r>
              <a:rPr lang="en-US" dirty="0" smtClean="0"/>
              <a:t>Candidate Appeal</a:t>
            </a:r>
          </a:p>
          <a:p>
            <a:pPr lvl="1"/>
            <a:r>
              <a:rPr lang="en-US" dirty="0" smtClean="0"/>
              <a:t>Party Appeal</a:t>
            </a:r>
          </a:p>
          <a:p>
            <a:r>
              <a:rPr lang="en-US" dirty="0" smtClean="0"/>
              <a:t>You have to portray a positive image towards yourself and your party</a:t>
            </a:r>
          </a:p>
        </p:txBody>
      </p:sp>
      <p:sp>
        <p:nvSpPr>
          <p:cNvPr id="4" name="Rounded Rectangular Callout 3"/>
          <p:cNvSpPr/>
          <p:nvPr/>
        </p:nvSpPr>
        <p:spPr>
          <a:xfrm>
            <a:off x="457200" y="762000"/>
            <a:ext cx="8229600" cy="1066800"/>
          </a:xfrm>
          <a:prstGeom prst="wedgeRoundRectCallout">
            <a:avLst>
              <a:gd name="adj1" fmla="val -38734"/>
              <a:gd name="adj2" fmla="val 672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0" y="3781425"/>
            <a:ext cx="333375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6800"/>
          </a:xfrm>
          <a:solidFill>
            <a:schemeClr val="bg2">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divot"/>
          </a:sp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New President elect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3" name="Subtitle 2"/>
          <p:cNvSpPr>
            <a:spLocks noGrp="1"/>
          </p:cNvSpPr>
          <p:nvPr>
            <p:ph type="subTitle" idx="1"/>
          </p:nvPr>
        </p:nvSpPr>
        <p:spPr>
          <a:xfrm>
            <a:off x="0" y="6096000"/>
            <a:ext cx="9144000" cy="762000"/>
          </a:xfrm>
          <a:solidFill>
            <a:schemeClr val="bg2">
              <a:alpha val="50000"/>
            </a:schemeClr>
          </a:solidFill>
        </p:spPr>
        <p:txBody>
          <a:bodyPr>
            <a:normAutofit fontScale="92500"/>
          </a:bodyPr>
          <a:lstStyle/>
          <a:p>
            <a:pPr algn="ctr"/>
            <a:r>
              <a:rPr lang="en-US" dirty="0" smtClean="0"/>
              <a:t>Special thanks to campaign managers: William Chung, Kristi Hammond, Isabella Leung, Mio </a:t>
            </a:r>
            <a:r>
              <a:rPr lang="en-US" dirty="0" err="1" smtClean="0"/>
              <a:t>Rikitake</a:t>
            </a:r>
            <a:r>
              <a:rPr lang="en-US" dirty="0" smtClean="0"/>
              <a:t>, Clarabelle Santos, and AJ </a:t>
            </a:r>
            <a:r>
              <a:rPr lang="en-US" dirty="0" err="1" smtClean="0"/>
              <a:t>Sholing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895600" y="1219200"/>
            <a:ext cx="3657600" cy="4800600"/>
          </a:xfrm>
          <a:prstGeom prst="roundRect">
            <a:avLst/>
          </a:prstGeom>
          <a:noFill/>
          <a:ln w="9525">
            <a:noFill/>
            <a:miter lim="800000"/>
            <a:headEnd/>
            <a:tailEnd/>
          </a:ln>
          <a:effectLst/>
          <a:scene3d>
            <a:camera prst="orthographicFront"/>
            <a:lightRig rig="threePt" dir="t"/>
          </a:scene3d>
          <a:sp3d>
            <a:bevelT w="139700" h="139700" prst="divo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normAutofit fontScale="90000"/>
          </a:bodyPr>
          <a:lstStyle/>
          <a:p>
            <a:pPr algn="ctr"/>
            <a:r>
              <a:rPr lang="en-US" dirty="0" smtClean="0"/>
              <a:t>When should I start campaigning? Why?</a:t>
            </a:r>
            <a:endParaRPr lang="en-US" dirty="0"/>
          </a:p>
        </p:txBody>
      </p:sp>
      <p:sp>
        <p:nvSpPr>
          <p:cNvPr id="5" name="Content Placeholder 4"/>
          <p:cNvSpPr>
            <a:spLocks noGrp="1"/>
          </p:cNvSpPr>
          <p:nvPr>
            <p:ph idx="1"/>
          </p:nvPr>
        </p:nvSpPr>
        <p:spPr>
          <a:xfrm>
            <a:off x="457200" y="2249424"/>
            <a:ext cx="8229600" cy="1331976"/>
          </a:xfrm>
        </p:spPr>
        <p:txBody>
          <a:bodyPr>
            <a:normAutofit lnSpcReduction="10000"/>
          </a:bodyPr>
          <a:lstStyle/>
          <a:p>
            <a:pPr lvl="0"/>
            <a:r>
              <a:rPr lang="en-US" dirty="0" smtClean="0"/>
              <a:t>Soon after the previous presidential election to raise the money and assemble an organization as soon as possible. </a:t>
            </a:r>
          </a:p>
          <a:p>
            <a:endParaRPr lang="en-US" dirty="0"/>
          </a:p>
        </p:txBody>
      </p:sp>
      <p:sp>
        <p:nvSpPr>
          <p:cNvPr id="6" name="Rounded Rectangular Callout 5"/>
          <p:cNvSpPr/>
          <p:nvPr/>
        </p:nvSpPr>
        <p:spPr>
          <a:xfrm>
            <a:off x="457200" y="990600"/>
            <a:ext cx="8229600" cy="762000"/>
          </a:xfrm>
          <a:prstGeom prst="wedgeRoundRectCallout">
            <a:avLst>
              <a:gd name="adj1" fmla="val -39213"/>
              <a:gd name="adj2" fmla="val 717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2819400" y="3581400"/>
            <a:ext cx="38100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500" fill="hold"/>
                                        <p:tgtEl>
                                          <p:spTgt spid="6147"/>
                                        </p:tgtEl>
                                        <p:attrNameLst>
                                          <p:attrName>ppt_x</p:attrName>
                                        </p:attrNameLst>
                                      </p:cBhvr>
                                      <p:tavLst>
                                        <p:tav tm="0">
                                          <p:val>
                                            <p:strVal val="#ppt_x"/>
                                          </p:val>
                                        </p:tav>
                                        <p:tav tm="100000">
                                          <p:val>
                                            <p:strVal val="#ppt_x"/>
                                          </p:val>
                                        </p:tav>
                                      </p:tavLst>
                                    </p:anim>
                                    <p:anim calcmode="lin" valueType="num">
                                      <p:cBhvr additive="base">
                                        <p:cTn id="1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normAutofit fontScale="90000"/>
          </a:bodyPr>
          <a:lstStyle/>
          <a:p>
            <a:pPr algn="ctr"/>
            <a:r>
              <a:rPr lang="en-US" dirty="0" smtClean="0"/>
              <a:t>Can I get money from the government during this stage?</a:t>
            </a:r>
            <a:endParaRPr lang="en-US" dirty="0"/>
          </a:p>
        </p:txBody>
      </p:sp>
      <p:sp>
        <p:nvSpPr>
          <p:cNvPr id="5" name="Content Placeholder 4"/>
          <p:cNvSpPr>
            <a:spLocks noGrp="1"/>
          </p:cNvSpPr>
          <p:nvPr>
            <p:ph idx="1"/>
          </p:nvPr>
        </p:nvSpPr>
        <p:spPr>
          <a:xfrm>
            <a:off x="457200" y="2249424"/>
            <a:ext cx="8229600" cy="950976"/>
          </a:xfrm>
        </p:spPr>
        <p:txBody>
          <a:bodyPr/>
          <a:lstStyle/>
          <a:p>
            <a:pPr lvl="0"/>
            <a:r>
              <a:rPr lang="en-US" dirty="0" smtClean="0"/>
              <a:t>Yes, but you have to agree to remain within spending limitations.</a:t>
            </a:r>
          </a:p>
          <a:p>
            <a:endParaRPr lang="en-US" dirty="0"/>
          </a:p>
        </p:txBody>
      </p:sp>
      <p:sp>
        <p:nvSpPr>
          <p:cNvPr id="6" name="Rounded Rectangular Callout 5"/>
          <p:cNvSpPr/>
          <p:nvPr/>
        </p:nvSpPr>
        <p:spPr>
          <a:xfrm>
            <a:off x="762000" y="685800"/>
            <a:ext cx="7696200" cy="1219200"/>
          </a:xfrm>
          <a:prstGeom prst="wedgeRoundRectCallout">
            <a:avLst>
              <a:gd name="adj1" fmla="val -43440"/>
              <a:gd name="adj2" fmla="val 656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3276600"/>
            <a:ext cx="4191000" cy="3581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191001" y="3276600"/>
            <a:ext cx="49530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additive="base">
                                        <p:cTn id="15" dur="500" fill="hold"/>
                                        <p:tgtEl>
                                          <p:spTgt spid="5123"/>
                                        </p:tgtEl>
                                        <p:attrNameLst>
                                          <p:attrName>ppt_x</p:attrName>
                                        </p:attrNameLst>
                                      </p:cBhvr>
                                      <p:tavLst>
                                        <p:tav tm="0">
                                          <p:val>
                                            <p:strVal val="#ppt_x"/>
                                          </p:val>
                                        </p:tav>
                                        <p:tav tm="100000">
                                          <p:val>
                                            <p:strVal val="#ppt_x"/>
                                          </p:val>
                                        </p:tav>
                                      </p:tavLst>
                                    </p:anim>
                                    <p:anim calcmode="lin" valueType="num">
                                      <p:cBhvr additive="base">
                                        <p:cTn id="16"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19200" y="1905000"/>
            <a:ext cx="6781800" cy="4953000"/>
          </a:xfrm>
          <a:prstGeom prst="rect">
            <a:avLst/>
          </a:prstGeom>
          <a:noFill/>
          <a:ln w="9525">
            <a:noFill/>
            <a:miter lim="800000"/>
            <a:headEnd/>
            <a:tailEnd/>
          </a:ln>
        </p:spPr>
      </p:pic>
      <p:sp>
        <p:nvSpPr>
          <p:cNvPr id="4" name="Title 3"/>
          <p:cNvSpPr>
            <a:spLocks noGrp="1"/>
          </p:cNvSpPr>
          <p:nvPr>
            <p:ph type="title"/>
          </p:nvPr>
        </p:nvSpPr>
        <p:spPr>
          <a:xfrm>
            <a:off x="457200" y="533400"/>
            <a:ext cx="8229600" cy="1066800"/>
          </a:xfrm>
        </p:spPr>
        <p:txBody>
          <a:bodyPr>
            <a:normAutofit fontScale="90000"/>
          </a:bodyPr>
          <a:lstStyle/>
          <a:p>
            <a:pPr algn="ctr"/>
            <a:r>
              <a:rPr lang="en-US" dirty="0" smtClean="0"/>
              <a:t>What actually happens at the presidential primaries?</a:t>
            </a:r>
            <a:endParaRPr lang="en-US" dirty="0"/>
          </a:p>
        </p:txBody>
      </p:sp>
      <p:sp>
        <p:nvSpPr>
          <p:cNvPr id="5" name="Content Placeholder 4"/>
          <p:cNvSpPr>
            <a:spLocks noGrp="1"/>
          </p:cNvSpPr>
          <p:nvPr>
            <p:ph idx="1"/>
          </p:nvPr>
        </p:nvSpPr>
        <p:spPr>
          <a:xfrm>
            <a:off x="1447800" y="2362200"/>
            <a:ext cx="6553200" cy="3657600"/>
          </a:xfrm>
          <a:solidFill>
            <a:schemeClr val="accent1">
              <a:lumMod val="20000"/>
              <a:lumOff val="80000"/>
              <a:alpha val="80000"/>
            </a:schemeClr>
          </a:solidFill>
        </p:spPr>
        <p:txBody>
          <a:bodyPr>
            <a:normAutofit/>
          </a:bodyPr>
          <a:lstStyle/>
          <a:p>
            <a:pPr lvl="0"/>
            <a:r>
              <a:rPr lang="en-US" dirty="0" smtClean="0"/>
              <a:t>Presidential primaries have two features</a:t>
            </a:r>
          </a:p>
          <a:p>
            <a:pPr lvl="1"/>
            <a:r>
              <a:rPr lang="en-US" dirty="0" smtClean="0">
                <a:solidFill>
                  <a:schemeClr val="tx1"/>
                </a:solidFill>
              </a:rPr>
              <a:t>“Beauty contest” or popularity vote</a:t>
            </a:r>
          </a:p>
          <a:p>
            <a:pPr lvl="2"/>
            <a:r>
              <a:rPr lang="en-US" dirty="0" smtClean="0">
                <a:solidFill>
                  <a:schemeClr val="tx1"/>
                </a:solidFill>
              </a:rPr>
              <a:t>Voters indicate which candidate they prefer but do not actually elect delegates to the convention</a:t>
            </a:r>
          </a:p>
          <a:p>
            <a:pPr lvl="1"/>
            <a:r>
              <a:rPr lang="en-US" dirty="0" smtClean="0">
                <a:solidFill>
                  <a:schemeClr val="tx1"/>
                </a:solidFill>
              </a:rPr>
              <a:t>Actual voting</a:t>
            </a:r>
          </a:p>
          <a:p>
            <a:pPr lvl="2"/>
            <a:r>
              <a:rPr lang="en-US" dirty="0" smtClean="0">
                <a:solidFill>
                  <a:schemeClr val="tx1"/>
                </a:solidFill>
              </a:rPr>
              <a:t>Assigning delegates to a candidate.</a:t>
            </a:r>
          </a:p>
          <a:p>
            <a:endParaRPr lang="en-US" dirty="0"/>
          </a:p>
        </p:txBody>
      </p:sp>
      <p:sp>
        <p:nvSpPr>
          <p:cNvPr id="6" name="Rounded Rectangular Callout 5"/>
          <p:cNvSpPr/>
          <p:nvPr/>
        </p:nvSpPr>
        <p:spPr>
          <a:xfrm>
            <a:off x="1447800" y="609600"/>
            <a:ext cx="6324600" cy="1066800"/>
          </a:xfrm>
          <a:prstGeom prst="wedgeRoundRectCallout">
            <a:avLst>
              <a:gd name="adj1" fmla="val -39307"/>
              <a:gd name="adj2" fmla="val 696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362200"/>
            <a:ext cx="9144000" cy="4495800"/>
          </a:xfrm>
          <a:prstGeom prst="rect">
            <a:avLst/>
          </a:prstGeom>
          <a:noFill/>
          <a:ln w="9525">
            <a:noFill/>
            <a:miter lim="800000"/>
            <a:headEnd/>
            <a:tailEnd/>
          </a:ln>
        </p:spPr>
      </p:pic>
      <p:sp>
        <p:nvSpPr>
          <p:cNvPr id="4" name="Title 3"/>
          <p:cNvSpPr>
            <a:spLocks noGrp="1"/>
          </p:cNvSpPr>
          <p:nvPr>
            <p:ph type="title"/>
          </p:nvPr>
        </p:nvSpPr>
        <p:spPr>
          <a:xfrm>
            <a:off x="228600" y="685800"/>
            <a:ext cx="8915400" cy="1371600"/>
          </a:xfrm>
        </p:spPr>
        <p:txBody>
          <a:bodyPr>
            <a:noAutofit/>
          </a:bodyPr>
          <a:lstStyle/>
          <a:p>
            <a:pPr algn="ctr"/>
            <a:r>
              <a:rPr lang="en-US" sz="2800" dirty="0" smtClean="0"/>
              <a:t>How many state presidential primaries &amp; caucuses do I have to win in order to make it to the next stage?</a:t>
            </a:r>
            <a:endParaRPr lang="en-US" sz="2800" dirty="0"/>
          </a:p>
        </p:txBody>
      </p:sp>
      <p:sp>
        <p:nvSpPr>
          <p:cNvPr id="5" name="Content Placeholder 4"/>
          <p:cNvSpPr>
            <a:spLocks noGrp="1"/>
          </p:cNvSpPr>
          <p:nvPr>
            <p:ph idx="1"/>
          </p:nvPr>
        </p:nvSpPr>
        <p:spPr>
          <a:xfrm>
            <a:off x="0" y="2362200"/>
            <a:ext cx="9144000" cy="4495800"/>
          </a:xfrm>
          <a:solidFill>
            <a:schemeClr val="accent1">
              <a:lumMod val="20000"/>
              <a:lumOff val="80000"/>
              <a:alpha val="80000"/>
            </a:schemeClr>
          </a:solidFill>
        </p:spPr>
        <p:txBody>
          <a:bodyPr/>
          <a:lstStyle/>
          <a:p>
            <a:r>
              <a:rPr lang="en-US" dirty="0" smtClean="0"/>
              <a:t>You need to win the majority vote of the delegates—both normal delegates (chosen by voters to back a specific candidate) and super delegates (notable figures in the party such as former presidents, state governors and members of the two houses of Congress who are free to back whichever candidate they wish).</a:t>
            </a:r>
          </a:p>
          <a:p>
            <a:r>
              <a:rPr lang="en-US" dirty="0" smtClean="0"/>
              <a:t>In the election of 2008, Democrats had a total of 4,049 delegates including super delegates and so, to win the nomination, the Democratic front runner needed a total of 2,025 delegates.</a:t>
            </a:r>
            <a:endParaRPr lang="en-US" dirty="0"/>
          </a:p>
        </p:txBody>
      </p:sp>
      <p:sp>
        <p:nvSpPr>
          <p:cNvPr id="6" name="Rounded Rectangular Callout 5"/>
          <p:cNvSpPr/>
          <p:nvPr/>
        </p:nvSpPr>
        <p:spPr>
          <a:xfrm>
            <a:off x="304800" y="762000"/>
            <a:ext cx="8686800" cy="1295400"/>
          </a:xfrm>
          <a:prstGeom prst="wedgeRoundRectCallout">
            <a:avLst>
              <a:gd name="adj1" fmla="val -35416"/>
              <a:gd name="adj2" fmla="val 644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495800" y="2362200"/>
            <a:ext cx="4648200" cy="44958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0" y="2362200"/>
            <a:ext cx="4564102" cy="4495800"/>
          </a:xfrm>
          <a:prstGeom prst="rect">
            <a:avLst/>
          </a:prstGeom>
          <a:noFill/>
          <a:ln w="9525">
            <a:noFill/>
            <a:miter lim="800000"/>
            <a:headEnd/>
            <a:tailEnd/>
          </a:ln>
        </p:spPr>
      </p:pic>
      <p:sp>
        <p:nvSpPr>
          <p:cNvPr id="4" name="Title 3"/>
          <p:cNvSpPr>
            <a:spLocks noGrp="1"/>
          </p:cNvSpPr>
          <p:nvPr>
            <p:ph type="title"/>
          </p:nvPr>
        </p:nvSpPr>
        <p:spPr>
          <a:xfrm>
            <a:off x="533400" y="762000"/>
            <a:ext cx="8229600" cy="1066800"/>
          </a:xfrm>
        </p:spPr>
        <p:txBody>
          <a:bodyPr>
            <a:noAutofit/>
          </a:bodyPr>
          <a:lstStyle/>
          <a:p>
            <a:pPr algn="ctr"/>
            <a:r>
              <a:rPr lang="en-US" sz="2800" dirty="0" smtClean="0"/>
              <a:t>Why focus heavily on winning the Iowa and New Hampshire primaries? Can’t I just focus on winning the states with the larger electoral votes?</a:t>
            </a:r>
            <a:endParaRPr lang="en-US" sz="2800" dirty="0"/>
          </a:p>
        </p:txBody>
      </p:sp>
      <p:sp>
        <p:nvSpPr>
          <p:cNvPr id="5" name="Content Placeholder 4"/>
          <p:cNvSpPr>
            <a:spLocks noGrp="1"/>
          </p:cNvSpPr>
          <p:nvPr>
            <p:ph idx="1"/>
          </p:nvPr>
        </p:nvSpPr>
        <p:spPr>
          <a:xfrm>
            <a:off x="457200" y="3048000"/>
            <a:ext cx="8229600" cy="3124200"/>
          </a:xfrm>
          <a:solidFill>
            <a:schemeClr val="accent1">
              <a:lumMod val="20000"/>
              <a:lumOff val="80000"/>
              <a:alpha val="80000"/>
            </a:schemeClr>
          </a:solidFill>
        </p:spPr>
        <p:txBody>
          <a:bodyPr/>
          <a:lstStyle/>
          <a:p>
            <a:r>
              <a:rPr lang="en-US" dirty="0" smtClean="0"/>
              <a:t>Iowa holds the first caucus, and New Hampshire holds the first Primary</a:t>
            </a:r>
          </a:p>
          <a:p>
            <a:pPr lvl="1"/>
            <a:r>
              <a:rPr lang="en-US" dirty="0" smtClean="0">
                <a:solidFill>
                  <a:schemeClr val="tx1"/>
                </a:solidFill>
              </a:rPr>
              <a:t>most advantageous for nominees to win these states  </a:t>
            </a:r>
          </a:p>
          <a:p>
            <a:pPr lvl="1"/>
            <a:r>
              <a:rPr lang="en-US" dirty="0" smtClean="0">
                <a:solidFill>
                  <a:schemeClr val="tx1"/>
                </a:solidFill>
              </a:rPr>
              <a:t>earliest competitions</a:t>
            </a:r>
          </a:p>
          <a:p>
            <a:pPr lvl="2"/>
            <a:r>
              <a:rPr lang="en-US" dirty="0" smtClean="0">
                <a:solidFill>
                  <a:schemeClr val="tx1"/>
                </a:solidFill>
              </a:rPr>
              <a:t>determines the popular candidates</a:t>
            </a:r>
          </a:p>
          <a:p>
            <a:pPr lvl="2"/>
            <a:r>
              <a:rPr lang="en-US" dirty="0" smtClean="0">
                <a:solidFill>
                  <a:schemeClr val="tx1"/>
                </a:solidFill>
              </a:rPr>
              <a:t>the bandwagon effect may help in gathering more followers.</a:t>
            </a:r>
          </a:p>
          <a:p>
            <a:endParaRPr lang="en-US" dirty="0"/>
          </a:p>
        </p:txBody>
      </p:sp>
      <p:sp>
        <p:nvSpPr>
          <p:cNvPr id="6" name="Rounded Rectangular Callout 5"/>
          <p:cNvSpPr/>
          <p:nvPr/>
        </p:nvSpPr>
        <p:spPr>
          <a:xfrm>
            <a:off x="609600" y="685800"/>
            <a:ext cx="8001000" cy="1295400"/>
          </a:xfrm>
          <a:prstGeom prst="wedgeRoundRectCallout">
            <a:avLst>
              <a:gd name="adj1" fmla="val -40198"/>
              <a:gd name="adj2" fmla="val 66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10" dur="1000" fill="hold"/>
                                        <p:tgtEl>
                                          <p:spTgt spid="205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1"/>
                                        </p:tgtEl>
                                      </p:cBhvr>
                                    </p:animEffect>
                                  </p:childTnLst>
                                </p:cTn>
                              </p:par>
                              <p:par>
                                <p:cTn id="15" presetID="25"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additive="base">
                                        <p:cTn id="2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additive="base">
                                        <p:cTn id="5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normAutofit fontScale="90000"/>
          </a:bodyPr>
          <a:lstStyle/>
          <a:p>
            <a:pPr algn="ctr"/>
            <a:r>
              <a:rPr lang="en-US" dirty="0" smtClean="0"/>
              <a:t>I didn’t win the New Hampshire primary election! Is it over for me?</a:t>
            </a:r>
            <a:endParaRPr lang="en-US" dirty="0"/>
          </a:p>
        </p:txBody>
      </p:sp>
      <p:sp>
        <p:nvSpPr>
          <p:cNvPr id="5" name="Content Placeholder 4"/>
          <p:cNvSpPr>
            <a:spLocks noGrp="1"/>
          </p:cNvSpPr>
          <p:nvPr>
            <p:ph idx="1"/>
          </p:nvPr>
        </p:nvSpPr>
        <p:spPr/>
        <p:txBody>
          <a:bodyPr/>
          <a:lstStyle/>
          <a:p>
            <a:r>
              <a:rPr lang="en-US" dirty="0" smtClean="0"/>
              <a:t>Although New Hampshire can be a valuable asset in gaining momentum, this does not mean that all other 49 states are now lost.  In fact, our nominee has influence over the two biggest states with the most electoral votes.</a:t>
            </a:r>
          </a:p>
          <a:p>
            <a:endParaRPr lang="en-US" dirty="0"/>
          </a:p>
        </p:txBody>
      </p:sp>
      <p:sp>
        <p:nvSpPr>
          <p:cNvPr id="6" name="Rounded Rectangular Callout 5"/>
          <p:cNvSpPr/>
          <p:nvPr/>
        </p:nvSpPr>
        <p:spPr>
          <a:xfrm>
            <a:off x="304800" y="685800"/>
            <a:ext cx="8382000" cy="1066800"/>
          </a:xfrm>
          <a:prstGeom prst="wedgeRoundRectCallout">
            <a:avLst>
              <a:gd name="adj1" fmla="val -38560"/>
              <a:gd name="adj2" fmla="val 720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5029200" y="4839652"/>
            <a:ext cx="1981200" cy="201834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905000" y="4648200"/>
            <a:ext cx="20764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0" y="2209800"/>
            <a:ext cx="4419600" cy="46482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4495801" y="2362200"/>
            <a:ext cx="4648200" cy="4495800"/>
          </a:xfrm>
          <a:prstGeom prst="rect">
            <a:avLst/>
          </a:prstGeom>
          <a:noFill/>
          <a:ln w="9525">
            <a:noFill/>
            <a:miter lim="800000"/>
            <a:headEnd/>
            <a:tailEnd/>
          </a:ln>
        </p:spPr>
      </p:pic>
      <p:sp>
        <p:nvSpPr>
          <p:cNvPr id="4" name="Title 3"/>
          <p:cNvSpPr>
            <a:spLocks noGrp="1"/>
          </p:cNvSpPr>
          <p:nvPr>
            <p:ph type="title"/>
          </p:nvPr>
        </p:nvSpPr>
        <p:spPr>
          <a:xfrm>
            <a:off x="457200" y="685800"/>
            <a:ext cx="8229600" cy="1066800"/>
          </a:xfrm>
        </p:spPr>
        <p:txBody>
          <a:bodyPr>
            <a:normAutofit fontScale="90000"/>
          </a:bodyPr>
          <a:lstStyle/>
          <a:p>
            <a:pPr algn="ctr"/>
            <a:r>
              <a:rPr lang="en-US" dirty="0" smtClean="0"/>
              <a:t>I don’t get the difference between a caucus and a convention.</a:t>
            </a:r>
            <a:endParaRPr lang="en-US" dirty="0"/>
          </a:p>
        </p:txBody>
      </p:sp>
      <p:sp>
        <p:nvSpPr>
          <p:cNvPr id="5" name="Content Placeholder 4"/>
          <p:cNvSpPr>
            <a:spLocks noGrp="1"/>
          </p:cNvSpPr>
          <p:nvPr>
            <p:ph idx="1"/>
          </p:nvPr>
        </p:nvSpPr>
        <p:spPr>
          <a:xfrm>
            <a:off x="685800" y="3124200"/>
            <a:ext cx="8077200" cy="2971800"/>
          </a:xfrm>
          <a:solidFill>
            <a:schemeClr val="accent1">
              <a:lumMod val="20000"/>
              <a:lumOff val="80000"/>
              <a:alpha val="80000"/>
            </a:schemeClr>
          </a:solidFill>
        </p:spPr>
        <p:txBody>
          <a:bodyPr>
            <a:normAutofit lnSpcReduction="10000"/>
          </a:bodyPr>
          <a:lstStyle/>
          <a:p>
            <a:r>
              <a:rPr lang="en-US" dirty="0" smtClean="0"/>
              <a:t>Caucus - closed meeting of local party members to choose party officials or candidates for public office. </a:t>
            </a:r>
          </a:p>
          <a:p>
            <a:r>
              <a:rPr lang="en-US" dirty="0" smtClean="0"/>
              <a:t>Convention - meeting of delegates or representatives; the common issues are often limited to selecting a party candidate or party chairman.</a:t>
            </a:r>
            <a:endParaRPr lang="en-US" dirty="0"/>
          </a:p>
        </p:txBody>
      </p:sp>
      <p:sp>
        <p:nvSpPr>
          <p:cNvPr id="6" name="Rounded Rectangular Callout 5"/>
          <p:cNvSpPr/>
          <p:nvPr/>
        </p:nvSpPr>
        <p:spPr>
          <a:xfrm>
            <a:off x="838200" y="685800"/>
            <a:ext cx="7391400" cy="1066800"/>
          </a:xfrm>
          <a:prstGeom prst="wedgeRoundRectCallout">
            <a:avLst>
              <a:gd name="adj1" fmla="val -41108"/>
              <a:gd name="adj2" fmla="val 720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decel="50000" fill="hold">
                                          <p:stCondLst>
                                            <p:cond delay="0"/>
                                          </p:stCondLst>
                                        </p:cTn>
                                        <p:tgtEl>
                                          <p:spTgt spid="92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19"/>
                                        </p:tgtEl>
                                        <p:attrNameLst>
                                          <p:attrName>ppt_w</p:attrName>
                                        </p:attrNameLst>
                                      </p:cBhvr>
                                      <p:tavLst>
                                        <p:tav tm="0">
                                          <p:val>
                                            <p:strVal val="#ppt_w*.05"/>
                                          </p:val>
                                        </p:tav>
                                        <p:tav tm="100000">
                                          <p:val>
                                            <p:strVal val="#ppt_w"/>
                                          </p:val>
                                        </p:tav>
                                      </p:tavLst>
                                    </p:anim>
                                    <p:anim calcmode="lin" valueType="num">
                                      <p:cBhvr>
                                        <p:cTn id="10" dur="1000" fill="hold"/>
                                        <p:tgtEl>
                                          <p:spTgt spid="92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19"/>
                                        </p:tgtEl>
                                      </p:cBhvr>
                                    </p:animEffect>
                                  </p:childTnLst>
                                </p:cTn>
                              </p:par>
                              <p:par>
                                <p:cTn id="15" presetID="25"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500" decel="50000" fill="hold">
                                          <p:stCondLst>
                                            <p:cond delay="0"/>
                                          </p:stCondLst>
                                        </p:cTn>
                                        <p:tgtEl>
                                          <p:spTgt spid="921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21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218"/>
                                        </p:tgtEl>
                                        <p:attrNameLst>
                                          <p:attrName>ppt_w</p:attrName>
                                        </p:attrNameLst>
                                      </p:cBhvr>
                                      <p:tavLst>
                                        <p:tav tm="0">
                                          <p:val>
                                            <p:strVal val="#ppt_w*.05"/>
                                          </p:val>
                                        </p:tav>
                                        <p:tav tm="100000">
                                          <p:val>
                                            <p:strVal val="#ppt_w"/>
                                          </p:val>
                                        </p:tav>
                                      </p:tavLst>
                                    </p:anim>
                                    <p:anim calcmode="lin" valueType="num">
                                      <p:cBhvr>
                                        <p:cTn id="20" dur="1000" fill="hold"/>
                                        <p:tgtEl>
                                          <p:spTgt spid="921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21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21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21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additive="base">
                                        <p:cTn id="2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697</TotalTime>
  <Words>1454</Words>
  <Application>Microsoft Office PowerPoint</Application>
  <PresentationFormat>On-screen Show (4:3)</PresentationFormat>
  <Paragraphs>86</Paragraphs>
  <Slides>26</Slides>
  <Notes>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Urban</vt:lpstr>
      <vt:lpstr>Winning the Presidency</vt:lpstr>
      <vt:lpstr>Stage 1: Winning the Nomination</vt:lpstr>
      <vt:lpstr>When should I start campaigning? Why?</vt:lpstr>
      <vt:lpstr>Can I get money from the government during this stage?</vt:lpstr>
      <vt:lpstr>What actually happens at the presidential primaries?</vt:lpstr>
      <vt:lpstr>How many state presidential primaries &amp; caucuses do I have to win in order to make it to the next stage?</vt:lpstr>
      <vt:lpstr>Why focus heavily on winning the Iowa and New Hampshire primaries? Can’t I just focus on winning the states with the larger electoral votes?</vt:lpstr>
      <vt:lpstr>I didn’t win the New Hampshire primary election! Is it over for me?</vt:lpstr>
      <vt:lpstr>I don’t get the difference between a caucus and a convention.</vt:lpstr>
      <vt:lpstr>Given the political party I am affiliated with, what groups do I have to appeal to? What do I need to do to win the general election?</vt:lpstr>
      <vt:lpstr>Do you think the media can help/hurt me in this stage of the campaign?</vt:lpstr>
      <vt:lpstr>Stage 2:  Campaigning at the Convention</vt:lpstr>
      <vt:lpstr>Today, the national party convention is no longer exciting because everyone knows who won the nomination. What’s the point of going?</vt:lpstr>
      <vt:lpstr>Can you write my acceptance speech for me?</vt:lpstr>
      <vt:lpstr>Why write a party platform if it might hurt me in my campaign?</vt:lpstr>
      <vt:lpstr>When should I announce whom I’ve chosen for my Vice-President?</vt:lpstr>
      <vt:lpstr>What type of a person should I choose to be my Vice-President?</vt:lpstr>
      <vt:lpstr>Can I run for president without going through the laborious process of primary elections and conventions?</vt:lpstr>
      <vt:lpstr>Stage 3:  Mobilizing Support in the General Election</vt:lpstr>
      <vt:lpstr>Whew, could I rest for a bit since I just won the nomination?</vt:lpstr>
      <vt:lpstr>Do I have to do a televised debate?</vt:lpstr>
      <vt:lpstr>What can I do to do well on televised debates?</vt:lpstr>
      <vt:lpstr>Should I push to include third parties in the televised debates? Why?</vt:lpstr>
      <vt:lpstr>How can I manipulate the media to help me get elected to the general election?</vt:lpstr>
      <vt:lpstr>Most voters vote on the basis of what two things? How does this relate to me?</vt:lpstr>
      <vt:lpstr>New President elect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 Hammond</dc:creator>
  <cp:lastModifiedBy>Jaclyn Zapanta</cp:lastModifiedBy>
  <cp:revision>130</cp:revision>
  <dcterms:created xsi:type="dcterms:W3CDTF">2010-10-02T23:44:07Z</dcterms:created>
  <dcterms:modified xsi:type="dcterms:W3CDTF">2010-10-02T23:44:27Z</dcterms:modified>
</cp:coreProperties>
</file>